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565" r:id="rId5"/>
    <p:sldId id="392" r:id="rId6"/>
    <p:sldId id="347" r:id="rId7"/>
    <p:sldId id="584" r:id="rId8"/>
    <p:sldId id="257" r:id="rId9"/>
    <p:sldId id="611" r:id="rId10"/>
    <p:sldId id="583" r:id="rId11"/>
    <p:sldId id="593" r:id="rId12"/>
    <p:sldId id="610" r:id="rId13"/>
    <p:sldId id="590" r:id="rId14"/>
    <p:sldId id="579" r:id="rId15"/>
    <p:sldId id="596" r:id="rId16"/>
    <p:sldId id="605" r:id="rId17"/>
    <p:sldId id="613" r:id="rId18"/>
    <p:sldId id="606" r:id="rId19"/>
    <p:sldId id="614" r:id="rId20"/>
    <p:sldId id="607" r:id="rId21"/>
    <p:sldId id="615" r:id="rId22"/>
    <p:sldId id="608" r:id="rId23"/>
    <p:sldId id="616" r:id="rId24"/>
    <p:sldId id="609" r:id="rId25"/>
    <p:sldId id="32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DFCBCB"/>
    <a:srgbClr val="F0E7E7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2F899B-6714-4636-ADAE-C038D3BFFEF5}" v="14" dt="2021-07-28T18:50:33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er, Daniel" userId="S::daniel.benner@cvshealth.com::e43819bb-a45c-454e-8655-b7e7a77b6345" providerId="AD" clId="Web-{7C2F899B-6714-4636-ADAE-C038D3BFFEF5}"/>
    <pc:docChg chg="modSld">
      <pc:chgData name="Benner, Daniel" userId="S::daniel.benner@cvshealth.com::e43819bb-a45c-454e-8655-b7e7a77b6345" providerId="AD" clId="Web-{7C2F899B-6714-4636-ADAE-C038D3BFFEF5}" dt="2021-07-28T18:50:31.954" v="12" actId="20577"/>
      <pc:docMkLst>
        <pc:docMk/>
      </pc:docMkLst>
      <pc:sldChg chg="modSp">
        <pc:chgData name="Benner, Daniel" userId="S::daniel.benner@cvshealth.com::e43819bb-a45c-454e-8655-b7e7a77b6345" providerId="AD" clId="Web-{7C2F899B-6714-4636-ADAE-C038D3BFFEF5}" dt="2021-07-28T18:50:31.954" v="12" actId="20577"/>
        <pc:sldMkLst>
          <pc:docMk/>
          <pc:sldMk cId="3269660311" sldId="392"/>
        </pc:sldMkLst>
        <pc:spChg chg="mod">
          <ac:chgData name="Benner, Daniel" userId="S::daniel.benner@cvshealth.com::e43819bb-a45c-454e-8655-b7e7a77b6345" providerId="AD" clId="Web-{7C2F899B-6714-4636-ADAE-C038D3BFFEF5}" dt="2021-07-28T18:50:31.954" v="12" actId="20577"/>
          <ac:spMkLst>
            <pc:docMk/>
            <pc:sldMk cId="3269660311" sldId="392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6C4AF-6124-444B-90BA-23DB6C5330EE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4BF5B-7496-4179-95EE-E089B5D5C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6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VS Health Sans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VS Health Sans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VS Health Sans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VS Health Sans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4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69" y="1016179"/>
            <a:ext cx="5222470" cy="4340047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8154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87359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834653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1" y="6257926"/>
            <a:ext cx="12192000" cy="60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2111" y="3022967"/>
            <a:ext cx="5727776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7044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52773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1800" b="1" cap="none" baseline="0">
                <a:solidFill>
                  <a:schemeClr val="tx2"/>
                </a:solidFill>
                <a:latin typeface="+mn-lt"/>
              </a:defRPr>
            </a:lvl1pPr>
            <a:lvl2pPr marL="0" indent="0">
              <a:buClr>
                <a:schemeClr val="tx1"/>
              </a:buClr>
              <a:buNone/>
              <a:defRPr sz="1300" baseline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4pPr>
            <a:lvl5pPr marL="515938" indent="-173038"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87127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two-column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29" y="1767532"/>
            <a:ext cx="5238478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6384175" y="1767532"/>
            <a:ext cx="5238478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05145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three-column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30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371971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8186012" y="1764792"/>
            <a:ext cx="3434085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162357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four-column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929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411600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6256125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9100650" y="1764792"/>
            <a:ext cx="2506109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786896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966772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five-column journey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064941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153647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242353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7331059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9419765" y="3475038"/>
            <a:ext cx="1673788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</p:spTree>
    <p:extLst>
      <p:ext uri="{BB962C8B-B14F-4D97-AF65-F5344CB8AC3E}">
        <p14:creationId xmlns:p14="http://schemas.microsoft.com/office/powerpoint/2010/main" val="2589221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layout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70035" y="1752601"/>
            <a:ext cx="9051932" cy="29757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496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90733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with text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7653" y="1764793"/>
            <a:ext cx="7174286" cy="297573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8" y="1767531"/>
            <a:ext cx="3439040" cy="297180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None/>
              <a:defRPr baseline="0">
                <a:solidFill>
                  <a:schemeClr val="tx2"/>
                </a:solidFill>
              </a:defRPr>
            </a:lvl2pPr>
            <a:lvl3pPr marL="177800" indent="-1778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6510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4pPr>
            <a:lvl5pPr marL="515938" indent="-173038">
              <a:buClrTx/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>
              <a:buClrTx/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082790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comparison slide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3474" y="3718012"/>
            <a:ext cx="349391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tx2"/>
                </a:solidFill>
              </a:defRPr>
            </a:lvl2pPr>
            <a:lvl3pPr marL="404813" indent="-173038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 marL="977900" indent="-177800">
              <a:buClrTx/>
              <a:defRPr sz="1600"/>
            </a:lvl6pPr>
            <a:lvl7pPr marL="1143000" indent="-165100">
              <a:buClrTx/>
              <a:defRPr sz="1600"/>
            </a:lvl7pPr>
            <a:lvl8pPr marL="1320800" indent="-177800"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380297" y="3718012"/>
            <a:ext cx="349391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bg1"/>
                </a:solidFill>
              </a:defRPr>
            </a:lvl2pPr>
            <a:lvl3pPr marL="231775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6pPr>
            <a:lvl7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7pPr>
            <a:lvl8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624439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ACB8A6-3813-48D2-B8CE-038DD1E42B32}"/>
              </a:ext>
            </a:extLst>
          </p:cNvPr>
          <p:cNvSpPr/>
          <p:nvPr userDrawn="1"/>
        </p:nvSpPr>
        <p:spPr>
          <a:xfrm>
            <a:off x="218718" y="6241774"/>
            <a:ext cx="5587246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9D5-35B2-49F2-B15D-DA1A165F3786}"/>
              </a:ext>
            </a:extLst>
          </p:cNvPr>
          <p:cNvSpPr/>
          <p:nvPr userDrawn="1"/>
        </p:nvSpPr>
        <p:spPr>
          <a:xfrm>
            <a:off x="4062895" y="0"/>
            <a:ext cx="4058151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8E372-A3D9-43BC-A3BE-4011C8DA5B98}"/>
              </a:ext>
            </a:extLst>
          </p:cNvPr>
          <p:cNvSpPr/>
          <p:nvPr userDrawn="1"/>
        </p:nvSpPr>
        <p:spPr>
          <a:xfrm>
            <a:off x="8121046" y="0"/>
            <a:ext cx="40709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80785A3E-DA24-410F-9CAE-7070C42B58B4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846991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1600"/>
            </a:lvl6pPr>
            <a:lvl7pPr>
              <a:buClrTx/>
              <a:defRPr sz="1600"/>
            </a:lvl7pPr>
            <a:lvl8pPr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4907514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buClrTx/>
              <a:buFontTx/>
              <a:buNone/>
              <a:defRPr lang="en-US" sz="1500" baseline="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baseline="0" dirty="0">
                <a:solidFill>
                  <a:schemeClr val="tx2"/>
                </a:solidFill>
              </a:defRPr>
            </a:lvl5pPr>
            <a:lvl6pPr>
              <a:buClrTx/>
              <a:defRPr sz="1600" baseline="0">
                <a:solidFill>
                  <a:schemeClr val="tx2"/>
                </a:solidFill>
              </a:defRPr>
            </a:lvl6pPr>
            <a:lvl7pPr>
              <a:buClrTx/>
              <a:defRPr sz="1600" baseline="0">
                <a:solidFill>
                  <a:schemeClr val="tx2"/>
                </a:solidFill>
              </a:defRPr>
            </a:lvl7pPr>
            <a:lvl8pPr>
              <a:buClrTx/>
              <a:defRPr sz="1600" baseline="0">
                <a:solidFill>
                  <a:schemeClr val="tx2"/>
                </a:solidFill>
              </a:defRPr>
            </a:lvl8pPr>
            <a:lvl9pPr>
              <a:buClrTx/>
              <a:defRPr sz="1600">
                <a:solidFill>
                  <a:schemeClr val="tx2"/>
                </a:solidFill>
              </a:defRPr>
            </a:lvl9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8" hasCustomPrompt="1"/>
          </p:nvPr>
        </p:nvSpPr>
        <p:spPr bwMode="gray">
          <a:xfrm>
            <a:off x="8972065" y="3148862"/>
            <a:ext cx="2368913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bg1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bg1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bg1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bg1"/>
                </a:solidFill>
              </a:defRPr>
            </a:lvl4pPr>
            <a:lvl5pPr>
              <a:buClrTx/>
              <a:defRPr lang="en-US" sz="1600" baseline="0" dirty="0">
                <a:solidFill>
                  <a:schemeClr val="bg1"/>
                </a:solidFill>
              </a:defRPr>
            </a:lvl5pPr>
            <a:lvl6pPr>
              <a:buClrTx/>
              <a:defRPr sz="1600" baseline="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 baseline="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46839-35D8-438B-B7A2-2B753DFD7A66}"/>
              </a:ext>
            </a:extLst>
          </p:cNvPr>
          <p:cNvSpPr txBox="1"/>
          <p:nvPr userDrawn="1"/>
        </p:nvSpPr>
        <p:spPr>
          <a:xfrm>
            <a:off x="859758" y="6425582"/>
            <a:ext cx="804881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25952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5300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64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58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40693" y="1765300"/>
            <a:ext cx="4884168" cy="3977640"/>
          </a:xfrm>
        </p:spPr>
        <p:txBody>
          <a:bodyPr/>
          <a:lstStyle>
            <a:lvl1pPr>
              <a:buClrTx/>
              <a:defRPr cap="none" baseline="0"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  <a:lvl6pPr>
              <a:buClrTx/>
              <a:defRPr/>
            </a:lvl6pPr>
            <a:lvl7pPr>
              <a:buClrTx/>
              <a:defRPr/>
            </a:lvl7pPr>
            <a:lvl8pPr>
              <a:buClrTx/>
              <a:defRPr/>
            </a:lvl8pPr>
            <a:lvl9pPr>
              <a:buClrTx/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2773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BCE3BF-19DE-4243-9ED2-5FA21553C1F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FAD22A7-02FD-47B7-B56B-F83C1B41E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501FD2-6558-4D19-84E8-1DAF689A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6C71C9D-3B12-4743-ABB3-3300A6D7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9731B0-F7F6-409F-971D-705E83BF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982D7F3-8E67-4A4F-91EE-C8AA3BB4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7B8E154-46D5-4920-86B2-1F96A57FE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523579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589" y="530351"/>
            <a:ext cx="488416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40693" y="1765300"/>
            <a:ext cx="4884168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621404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929" y="1764792"/>
            <a:ext cx="4435995" cy="1463040"/>
          </a:xfrm>
        </p:spPr>
        <p:txBody>
          <a:bodyPr rIns="0"/>
          <a:lstStyle>
            <a:lvl1pPr>
              <a:lnSpc>
                <a:spcPct val="95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 with image. Image should reflect the content of the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929" y="3590383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963306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868" y="2180108"/>
            <a:ext cx="7170763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867" y="4020922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185823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868" y="2180108"/>
            <a:ext cx="7170763" cy="146304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867" y="4020922"/>
            <a:ext cx="4573191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78217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07AEF2-95F8-4407-BBD7-8F517ACF16FE}"/>
              </a:ext>
            </a:extLst>
          </p:cNvPr>
          <p:cNvSpPr txBox="1">
            <a:spLocks/>
          </p:cNvSpPr>
          <p:nvPr userDrawn="1"/>
        </p:nvSpPr>
        <p:spPr>
          <a:xfrm>
            <a:off x="557929" y="6427484"/>
            <a:ext cx="6859786" cy="228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CVS Health and/or one of its affiliates. Confidential and proprietary.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C4FD8-0AA8-4037-BC71-BA96D0AF21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929" y="429542"/>
            <a:ext cx="2872536" cy="352779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3EB7105-6A46-491C-B241-A8F91295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58FC95-7F0F-491F-8DC3-06F8BACB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CEC3B9-4063-48FC-90DC-4CDE6306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CB778AF-4452-4D00-A46E-1FA80ABA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2616A00-1107-4114-9319-20AF5535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C96DD26-9A69-4431-91BB-3F67E41B5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4923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3034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970635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1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820143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2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7664668" y="2110424"/>
            <a:ext cx="2506109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5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3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</p:spTree>
    <p:extLst>
      <p:ext uri="{BB962C8B-B14F-4D97-AF65-F5344CB8AC3E}">
        <p14:creationId xmlns:p14="http://schemas.microsoft.com/office/powerpoint/2010/main" val="29695516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4939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In closing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8588453" cy="397764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Tx/>
              <a:buNone/>
              <a:defRPr baseline="0">
                <a:solidFill>
                  <a:schemeClr val="tx2"/>
                </a:solidFill>
              </a:defRPr>
            </a:lvl2pPr>
            <a:lvl3pPr marL="173038" indent="-173038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3pPr>
            <a:lvl4pPr marL="347663" indent="-174625">
              <a:buClrTx/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4pPr>
            <a:lvl5pPr marL="509588" indent="-161925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5pPr>
            <a:lvl6pPr marL="682625" indent="-173038">
              <a:buClrTx/>
              <a:buFont typeface="Arial" panose="020B0604020202020204" pitchFamily="34" charset="0"/>
              <a:buChar char="–"/>
              <a:defRPr/>
            </a:lvl6pPr>
            <a:lvl7pPr marL="857250" indent="-174625">
              <a:buClrTx/>
              <a:buFont typeface="Arial" panose="020B0604020202020204" pitchFamily="34" charset="0"/>
              <a:buChar char="•"/>
              <a:defRPr/>
            </a:lvl7pPr>
            <a:lvl8pPr marL="1030288" indent="-173038">
              <a:buClrTx/>
              <a:buFont typeface="Arial" panose="020B0604020202020204" pitchFamily="34" charset="0"/>
              <a:buChar char="–"/>
              <a:defRPr/>
            </a:lvl8pPr>
            <a:lvl9pPr marL="1203325" indent="-173038">
              <a:buClrTx/>
              <a:buFont typeface="Arial" panose="020B0604020202020204" pitchFamily="34" charset="0"/>
              <a:buChar char="•"/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349779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26729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930" y="6376946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760" y="637694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39565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5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13933" y="2941079"/>
            <a:ext cx="456413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80298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D57F1C3-026C-4E29-99D9-D207AB9AE8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6"/>
                </a:solidFill>
                <a:latin typeface="CVS Health Sans" panose="020B0504020202020204" pitchFamily="34" charset="0"/>
              </a:defRPr>
            </a:lvl1pPr>
          </a:lstStyle>
          <a:p>
            <a:r>
              <a:rPr lang="en-US" dirty="0"/>
              <a:t>BE SURE IMAGE IS </a:t>
            </a:r>
            <a:br>
              <a:rPr lang="en-US" dirty="0"/>
            </a:br>
            <a:r>
              <a:rPr lang="en-US" dirty="0"/>
              <a:t>DARK ENOUGH SO TYPE AND </a:t>
            </a:r>
            <a:br>
              <a:rPr lang="en-US" dirty="0"/>
            </a:br>
            <a:r>
              <a:rPr lang="en-US" dirty="0"/>
              <a:t>LOGO ARE READABLE</a:t>
            </a:r>
          </a:p>
          <a:p>
            <a:br>
              <a:rPr lang="en-US" dirty="0"/>
            </a:br>
            <a:r>
              <a:rPr lang="en-US" dirty="0"/>
              <a:t>Be sure to send image to </a:t>
            </a:r>
            <a:br>
              <a:rPr lang="en-US" dirty="0"/>
            </a:br>
            <a:r>
              <a:rPr lang="en-US" dirty="0"/>
              <a:t>back so logo sits on top of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45172" y="1196075"/>
            <a:ext cx="3069479" cy="1444752"/>
          </a:xfrm>
        </p:spPr>
        <p:txBody>
          <a:bodyPr/>
          <a:lstStyle>
            <a:lvl1pPr marL="0" marR="0" indent="0" algn="l" defTabSz="45675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438107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826318" y="3027447"/>
            <a:ext cx="6539366" cy="803106"/>
            <a:chOff x="2825581" y="3027447"/>
            <a:chExt cx="6537663" cy="803106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3520" y="3050215"/>
              <a:ext cx="3134808" cy="775163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439" y="3027447"/>
              <a:ext cx="671671" cy="803106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141" y="3027447"/>
              <a:ext cx="748256" cy="803106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651" y="3050215"/>
              <a:ext cx="746186" cy="758604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581" y="3027447"/>
              <a:ext cx="978011" cy="803106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109" y="3657720"/>
              <a:ext cx="152135" cy="156275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1" y="5779008"/>
            <a:ext cx="12192000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3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49C91-C34A-48C0-97AF-F55ED1D82D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26318" y="3027447"/>
            <a:ext cx="6539366" cy="803106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45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609600" y="393192"/>
            <a:ext cx="10972801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ftr" idx="11"/>
          </p:nvPr>
        </p:nvSpPr>
        <p:spPr>
          <a:xfrm>
            <a:off x="609600" y="6492240"/>
            <a:ext cx="7315200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1753088" y="6532753"/>
            <a:ext cx="42672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357" y="4634747"/>
            <a:ext cx="10564071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357" y="5578043"/>
            <a:ext cx="10564071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5800" y="6371584"/>
            <a:ext cx="2798793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tx2"/>
                </a:solidFill>
                <a:latin typeface="+mn-lt"/>
              </a:defRPr>
            </a:lvl1pPr>
            <a:lvl2pPr algn="r">
              <a:defRPr b="1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475144-A8AF-4C31-A022-05A109EC64D7}"/>
              </a:ext>
            </a:extLst>
          </p:cNvPr>
          <p:cNvSpPr/>
          <p:nvPr userDrawn="1"/>
        </p:nvSpPr>
        <p:spPr>
          <a:xfrm>
            <a:off x="1" y="4350554"/>
            <a:ext cx="12192000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357" y="4634747"/>
            <a:ext cx="10564071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357" y="5578043"/>
            <a:ext cx="10564071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5800" y="6371584"/>
            <a:ext cx="2798793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  <a:lvl2pPr algn="r">
              <a:defRPr b="1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9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931" y="2130386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929" y="429542"/>
            <a:ext cx="2872536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930" y="4379002"/>
            <a:ext cx="3582950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319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 Parter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5A7F6-20C2-4507-801C-E1C2059285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931" y="1637977"/>
            <a:ext cx="468294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CBD58C-46E5-4558-A43C-9B624EDDC132}"/>
              </a:ext>
            </a:extLst>
          </p:cNvPr>
          <p:cNvGrpSpPr/>
          <p:nvPr userDrawn="1"/>
        </p:nvGrpSpPr>
        <p:grpSpPr>
          <a:xfrm>
            <a:off x="557929" y="5835587"/>
            <a:ext cx="2872536" cy="352779"/>
            <a:chOff x="557784" y="429541"/>
            <a:chExt cx="2871788" cy="352779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A33C252-4717-4352-8A54-FA89468DF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B4BF5A9-FC5D-4223-860C-4029263F1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73687AF-83B0-450D-8DC8-60EB9C6A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223532E-5DB1-4038-AECB-BE4DCA70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C378A2-0EF8-441E-95AB-D981F911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3A10B27-C0C7-41AB-B1C5-0D3C1AEAD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005736-4228-4541-9830-748A03777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930" y="3886593"/>
            <a:ext cx="3582950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871D9-AE12-49B5-A916-42628F61B8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9347" y="566377"/>
            <a:ext cx="1463421" cy="649224"/>
          </a:xfrm>
          <a:solidFill>
            <a:schemeClr val="bg2"/>
          </a:solidFill>
        </p:spPr>
        <p:txBody>
          <a:bodyPr anchor="ctr"/>
          <a:lstStyle>
            <a:lvl1pPr algn="ctr">
              <a:defRPr sz="1100"/>
            </a:lvl1pPr>
          </a:lstStyle>
          <a:p>
            <a:r>
              <a:rPr lang="en-US" dirty="0"/>
              <a:t>PARTNER LOGO</a:t>
            </a:r>
          </a:p>
        </p:txBody>
      </p:sp>
    </p:spTree>
    <p:extLst>
      <p:ext uri="{BB962C8B-B14F-4D97-AF65-F5344CB8AC3E}">
        <p14:creationId xmlns:p14="http://schemas.microsoft.com/office/powerpoint/2010/main" val="375819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887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7929" y="1755739"/>
            <a:ext cx="8588453" cy="3985305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2pPr>
            <a:lvl3pPr marL="1778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3pPr>
            <a:lvl4pPr marL="3429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4pPr>
            <a:lvl5pPr marL="5207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5pPr>
            <a:lvl6pPr marL="6858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6pPr>
            <a:lvl7pPr marL="8636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7pPr>
            <a:lvl8pPr marL="10287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/>
            </a:lvl8pPr>
            <a:lvl9pPr marL="12065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31426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887" y="416158"/>
            <a:ext cx="4089993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j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D3DA619-C657-4377-909C-6D3A110F5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3652" y="1756549"/>
            <a:ext cx="3914652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D62640-4C2F-4EEE-8702-E19D55A971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3091" y="1756549"/>
            <a:ext cx="3912531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9526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929" y="530351"/>
            <a:ext cx="9667726" cy="713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7929" y="1767532"/>
            <a:ext cx="11048829" cy="3977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557930" y="6367487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0" smtClean="0">
                <a:solidFill>
                  <a:schemeClr val="tx2"/>
                </a:solidFill>
                <a:latin typeface="CVS Health Sans Medium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0" dirty="0">
              <a:solidFill>
                <a:schemeClr val="tx2"/>
              </a:solidFill>
              <a:latin typeface="CVS Health Sans Medium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02B14-26DC-47C5-BE74-75AB1C153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355279" y="6373316"/>
            <a:ext cx="1279513" cy="157138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03C60BD-E208-4793-B163-0391E067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AC11C27-7E62-4B31-9680-B59D24D0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788F6-B4B0-4834-AFB4-98F21B43F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754B0DD-7999-4250-A4C0-0C3C1406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0CBFC8A-B083-42B9-9504-2364FACE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EDE8E81-9781-4645-9DFD-79E2B61F7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118871-4A8C-4517-9A46-8863C34DC7FC}"/>
              </a:ext>
            </a:extLst>
          </p:cNvPr>
          <p:cNvSpPr txBox="1"/>
          <p:nvPr userDrawn="1"/>
        </p:nvSpPr>
        <p:spPr>
          <a:xfrm>
            <a:off x="859758" y="6425582"/>
            <a:ext cx="804881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222460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800"/>
        </a:spcBef>
        <a:buClrTx/>
        <a:buFont typeface="Arial"/>
        <a:buNone/>
        <a:defRPr sz="13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171450" indent="-171450" algn="l" defTabSz="457200" rtl="0" eaLnBrk="1" latinLnBrk="0" hangingPunct="1">
        <a:lnSpc>
          <a:spcPct val="100000"/>
        </a:lnSpc>
        <a:spcBef>
          <a:spcPts val="12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429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Lucida Grande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5143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572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6pPr>
      <a:lvl7pPr marL="10287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7pPr>
      <a:lvl8pPr marL="1206500" indent="-1778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13716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2">
          <p15:clr>
            <a:srgbClr val="F26B43"/>
          </p15:clr>
        </p15:guide>
        <p15:guide id="3" pos="7321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orient="horz" pos="3622">
          <p15:clr>
            <a:srgbClr val="F26B43"/>
          </p15:clr>
        </p15:guide>
        <p15:guide id="6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ncun_beach_aerial_-_Luftbild_(18632395003).jp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_typical_%22American%22_trap_shoot_scene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9372" y="2514306"/>
            <a:ext cx="8556919" cy="75536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IT &amp; DA Team Meeting – August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9372" y="5520437"/>
            <a:ext cx="3582017" cy="546988"/>
          </a:xfrm>
        </p:spPr>
        <p:txBody>
          <a:bodyPr vert="horz" lIns="0" tIns="0" rIns="0" bIns="0" rtlCol="0" anchor="t">
            <a:noAutofit/>
          </a:bodyPr>
          <a:lstStyle/>
          <a:p>
            <a:pPr lvl="2">
              <a:spcBef>
                <a:spcPts val="1800"/>
              </a:spcBef>
            </a:pPr>
            <a:r>
              <a:rPr lang="en-US" sz="2300" dirty="0">
                <a:solidFill>
                  <a:schemeClr val="tx2"/>
                </a:solidFill>
                <a:latin typeface="CVS Health Sans"/>
              </a:rPr>
              <a:t>August 26, 2021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9372" y="429542"/>
            <a:ext cx="2871788" cy="352779"/>
            <a:chOff x="557784" y="429541"/>
            <a:chExt cx="2871788" cy="352779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F1ECFA9-CCB2-4639-AF71-07CEE4C81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7B70F9C-BF9C-4A4F-9876-7C6CF05A6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07B1EEB-7AD4-4306-B797-4A78020F7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EFE192F-FCA4-4FB5-A17B-F65AB34D3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D76A883-F424-4456-A31A-CA322E1D5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9F1AD28-2ECC-49F6-A390-1DC963777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VS Health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77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3ECF-EA13-4E05-9989-430494050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845" y="551518"/>
            <a:ext cx="5346129" cy="713066"/>
          </a:xfrm>
        </p:spPr>
        <p:txBody>
          <a:bodyPr/>
          <a:lstStyle/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Monthly Meeting Presenters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93A1E5-0F1B-424E-AB9D-2CA60C225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89943"/>
              </p:ext>
            </p:extLst>
          </p:nvPr>
        </p:nvGraphicFramePr>
        <p:xfrm>
          <a:off x="6264845" y="1666875"/>
          <a:ext cx="5536630" cy="946150"/>
        </p:xfrm>
        <a:graphic>
          <a:graphicData uri="http://schemas.openxmlformats.org/drawingml/2006/table">
            <a:tbl>
              <a:tblPr/>
              <a:tblGrid>
                <a:gridCol w="2768315">
                  <a:extLst>
                    <a:ext uri="{9D8B030D-6E8A-4147-A177-3AD203B41FA5}">
                      <a16:colId xmlns:a16="http://schemas.microsoft.com/office/drawing/2014/main" val="1690636053"/>
                    </a:ext>
                  </a:extLst>
                </a:gridCol>
                <a:gridCol w="2768315">
                  <a:extLst>
                    <a:ext uri="{9D8B030D-6E8A-4147-A177-3AD203B41FA5}">
                      <a16:colId xmlns:a16="http://schemas.microsoft.com/office/drawing/2014/main" val="410162635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Name​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659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Seun Mafi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September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4244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242E0067-A229-4FE6-A18C-6DF11E83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113" y="280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879238-CB2F-4E65-B464-A521D4AF3F34}"/>
              </a:ext>
            </a:extLst>
          </p:cNvPr>
          <p:cNvSpPr txBox="1">
            <a:spLocks/>
          </p:cNvSpPr>
          <p:nvPr/>
        </p:nvSpPr>
        <p:spPr>
          <a:xfrm>
            <a:off x="390525" y="551518"/>
            <a:ext cx="5346129" cy="71306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Upcoming PTO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CDAC17-30BA-43F7-A845-6AB9F7FF87BE}"/>
              </a:ext>
            </a:extLst>
          </p:cNvPr>
          <p:cNvCxnSpPr>
            <a:cxnSpLocks/>
          </p:cNvCxnSpPr>
          <p:nvPr/>
        </p:nvCxnSpPr>
        <p:spPr>
          <a:xfrm>
            <a:off x="6010275" y="215106"/>
            <a:ext cx="0" cy="6427787"/>
          </a:xfrm>
          <a:prstGeom prst="line">
            <a:avLst/>
          </a:prstGeom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76014DB-1CFF-48B2-8B03-404940687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22335"/>
              </p:ext>
            </p:extLst>
          </p:nvPr>
        </p:nvGraphicFramePr>
        <p:xfrm>
          <a:off x="390524" y="1666875"/>
          <a:ext cx="5343526" cy="3636645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1894710537"/>
                    </a:ext>
                  </a:extLst>
                </a:gridCol>
                <a:gridCol w="2671763">
                  <a:extLst>
                    <a:ext uri="{9D8B030D-6E8A-4147-A177-3AD203B41FA5}">
                      <a16:colId xmlns:a16="http://schemas.microsoft.com/office/drawing/2014/main" val="2902200428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Name​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Dates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997511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Aerozona Obiadazie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Sept 1-3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3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14185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Terri Quiambao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Sept 3 &amp; 7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8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Konrad Wisniewski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Sept 7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099085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Michael Bavasso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buFont typeface="Arial" panose="020B0604020202020204" pitchFamily="34" charset="0"/>
                        <a:buNone/>
                      </a:pPr>
                      <a:r>
                        <a:rPr lang="da-DK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Sept 7-10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870187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Saicharan Sirangi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buFont typeface="Arial" panose="020B0604020202020204" pitchFamily="34" charset="0"/>
                        <a:buNone/>
                      </a:pPr>
                      <a:r>
                        <a:rPr lang="da-DK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Sept 10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476380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Jason Nazare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buFont typeface="Arial" panose="020B0604020202020204" pitchFamily="34" charset="0"/>
                        <a:buNone/>
                      </a:pPr>
                      <a:r>
                        <a:rPr lang="da-DK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Sept 20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628330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Matthew Colville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buFont typeface="Arial" panose="020B0604020202020204" pitchFamily="34" charset="0"/>
                        <a:buNone/>
                      </a:pPr>
                      <a:r>
                        <a:rPr lang="da-DK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Sept 21-23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33494"/>
                  </a:ext>
                </a:extLst>
              </a:tr>
              <a:tr h="266865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Eric Baba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>
                        <a:buFont typeface="Arial" panose="020B0604020202020204" pitchFamily="34" charset="0"/>
                        <a:buNone/>
                      </a:pPr>
                      <a:r>
                        <a:rPr lang="da-DK" sz="2000" b="0" i="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Sept 22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86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00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9152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116" y="3145873"/>
            <a:ext cx="7382312" cy="662727"/>
          </a:xfrm>
        </p:spPr>
        <p:txBody>
          <a:bodyPr/>
          <a:lstStyle/>
          <a:p>
            <a:r>
              <a:rPr lang="en-US" dirty="0"/>
              <a:t>Meet and Greet – David Chavez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Team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852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1FB8-1A75-4304-8162-06F2F7DA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5DA2"/>
                </a:solidFill>
              </a:rPr>
              <a:t>Question 1 – What’s David’s favorite sport?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DAF45E-2A22-4FBD-9B48-534C443EBD38}"/>
              </a:ext>
            </a:extLst>
          </p:cNvPr>
          <p:cNvSpPr/>
          <p:nvPr/>
        </p:nvSpPr>
        <p:spPr bwMode="gray">
          <a:xfrm>
            <a:off x="2738912" y="2036649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A. Baseball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279BC-A262-4237-9975-1D4FD5EF4F30}"/>
              </a:ext>
            </a:extLst>
          </p:cNvPr>
          <p:cNvSpPr/>
          <p:nvPr/>
        </p:nvSpPr>
        <p:spPr bwMode="gray">
          <a:xfrm>
            <a:off x="2738912" y="3684157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C. Formula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B70EFE-A90B-4DA2-9467-80BD8EBFF4A2}"/>
              </a:ext>
            </a:extLst>
          </p:cNvPr>
          <p:cNvSpPr/>
          <p:nvPr/>
        </p:nvSpPr>
        <p:spPr bwMode="gray">
          <a:xfrm>
            <a:off x="6862355" y="3681848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D. Cricket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426640-2141-4443-AB43-61220DC989F1}"/>
              </a:ext>
            </a:extLst>
          </p:cNvPr>
          <p:cNvSpPr/>
          <p:nvPr/>
        </p:nvSpPr>
        <p:spPr bwMode="gray">
          <a:xfrm>
            <a:off x="6862355" y="2037520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B. Soccer</a:t>
            </a:r>
          </a:p>
        </p:txBody>
      </p:sp>
    </p:spTree>
    <p:extLst>
      <p:ext uri="{BB962C8B-B14F-4D97-AF65-F5344CB8AC3E}">
        <p14:creationId xmlns:p14="http://schemas.microsoft.com/office/powerpoint/2010/main" val="209901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47FF-16F3-4B42-9E23-4799C466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Formula 1</a:t>
            </a:r>
          </a:p>
        </p:txBody>
      </p:sp>
    </p:spTree>
    <p:extLst>
      <p:ext uri="{BB962C8B-B14F-4D97-AF65-F5344CB8AC3E}">
        <p14:creationId xmlns:p14="http://schemas.microsoft.com/office/powerpoint/2010/main" val="72269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5934A6-A8E6-48D5-8CFB-648342F2DB71}"/>
              </a:ext>
            </a:extLst>
          </p:cNvPr>
          <p:cNvSpPr txBox="1">
            <a:spLocks/>
          </p:cNvSpPr>
          <p:nvPr/>
        </p:nvSpPr>
        <p:spPr>
          <a:xfrm>
            <a:off x="461818" y="389141"/>
            <a:ext cx="10972801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/>
            <a:r>
              <a:rPr lang="en-US" dirty="0">
                <a:solidFill>
                  <a:srgbClr val="005DA2"/>
                </a:solidFill>
              </a:rPr>
              <a:t>Question 2 – What’s David’s favorite vacation spot?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630EC5-C2F0-438C-B4C8-B0A95EC5F43B}"/>
              </a:ext>
            </a:extLst>
          </p:cNvPr>
          <p:cNvSpPr/>
          <p:nvPr/>
        </p:nvSpPr>
        <p:spPr bwMode="gray">
          <a:xfrm>
            <a:off x="2738912" y="2036649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A. LA, California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3AA13-2F31-488F-B6E2-A6218460E4F7}"/>
              </a:ext>
            </a:extLst>
          </p:cNvPr>
          <p:cNvSpPr/>
          <p:nvPr/>
        </p:nvSpPr>
        <p:spPr bwMode="gray">
          <a:xfrm>
            <a:off x="2738912" y="3684157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C. Barcelona, Spain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BFC303-A6D2-41BB-B464-C5891ECF49C2}"/>
              </a:ext>
            </a:extLst>
          </p:cNvPr>
          <p:cNvSpPr/>
          <p:nvPr/>
        </p:nvSpPr>
        <p:spPr bwMode="gray">
          <a:xfrm>
            <a:off x="6862355" y="3681848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D. Aruba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CB10-B069-484C-83E9-5BC77761ABA0}"/>
              </a:ext>
            </a:extLst>
          </p:cNvPr>
          <p:cNvSpPr/>
          <p:nvPr/>
        </p:nvSpPr>
        <p:spPr bwMode="gray">
          <a:xfrm>
            <a:off x="6862355" y="2037520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B. Cancun, Mexico</a:t>
            </a:r>
          </a:p>
        </p:txBody>
      </p:sp>
    </p:spTree>
    <p:extLst>
      <p:ext uri="{BB962C8B-B14F-4D97-AF65-F5344CB8AC3E}">
        <p14:creationId xmlns:p14="http://schemas.microsoft.com/office/powerpoint/2010/main" val="198615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47FF-16F3-4B42-9E23-4799C466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– Cancun, Mexico</a:t>
            </a:r>
          </a:p>
        </p:txBody>
      </p:sp>
    </p:spTree>
    <p:extLst>
      <p:ext uri="{BB962C8B-B14F-4D97-AF65-F5344CB8AC3E}">
        <p14:creationId xmlns:p14="http://schemas.microsoft.com/office/powerpoint/2010/main" val="174043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5934A6-A8E6-48D5-8CFB-648342F2DB71}"/>
              </a:ext>
            </a:extLst>
          </p:cNvPr>
          <p:cNvSpPr txBox="1">
            <a:spLocks/>
          </p:cNvSpPr>
          <p:nvPr/>
        </p:nvSpPr>
        <p:spPr>
          <a:xfrm>
            <a:off x="461818" y="389141"/>
            <a:ext cx="10972801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/>
            <a:r>
              <a:rPr lang="en-US" dirty="0">
                <a:solidFill>
                  <a:srgbClr val="005DA2"/>
                </a:solidFill>
              </a:rPr>
              <a:t>Question 3 – What’s David’s favorite hobby?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630EC5-C2F0-438C-B4C8-B0A95EC5F43B}"/>
              </a:ext>
            </a:extLst>
          </p:cNvPr>
          <p:cNvSpPr/>
          <p:nvPr/>
        </p:nvSpPr>
        <p:spPr bwMode="gray">
          <a:xfrm>
            <a:off x="2738912" y="2036649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A. Dancing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3AA13-2F31-488F-B6E2-A6218460E4F7}"/>
              </a:ext>
            </a:extLst>
          </p:cNvPr>
          <p:cNvSpPr/>
          <p:nvPr/>
        </p:nvSpPr>
        <p:spPr bwMode="gray">
          <a:xfrm>
            <a:off x="2738912" y="3684157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C. Running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BFC303-A6D2-41BB-B464-C5891ECF49C2}"/>
              </a:ext>
            </a:extLst>
          </p:cNvPr>
          <p:cNvSpPr/>
          <p:nvPr/>
        </p:nvSpPr>
        <p:spPr bwMode="gray">
          <a:xfrm>
            <a:off x="6862355" y="3681848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D. Skeet 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CB10-B069-484C-83E9-5BC77761ABA0}"/>
              </a:ext>
            </a:extLst>
          </p:cNvPr>
          <p:cNvSpPr/>
          <p:nvPr/>
        </p:nvSpPr>
        <p:spPr bwMode="gray">
          <a:xfrm>
            <a:off x="6862355" y="2037520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B. Puzzles</a:t>
            </a:r>
          </a:p>
        </p:txBody>
      </p:sp>
    </p:spTree>
    <p:extLst>
      <p:ext uri="{BB962C8B-B14F-4D97-AF65-F5344CB8AC3E}">
        <p14:creationId xmlns:p14="http://schemas.microsoft.com/office/powerpoint/2010/main" val="236243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47FF-16F3-4B42-9E23-4799C466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Answer – Skeet Shooting</a:t>
            </a:r>
          </a:p>
        </p:txBody>
      </p:sp>
    </p:spTree>
    <p:extLst>
      <p:ext uri="{BB962C8B-B14F-4D97-AF65-F5344CB8AC3E}">
        <p14:creationId xmlns:p14="http://schemas.microsoft.com/office/powerpoint/2010/main" val="9404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5934A6-A8E6-48D5-8CFB-648342F2DB71}"/>
              </a:ext>
            </a:extLst>
          </p:cNvPr>
          <p:cNvSpPr txBox="1">
            <a:spLocks/>
          </p:cNvSpPr>
          <p:nvPr/>
        </p:nvSpPr>
        <p:spPr>
          <a:xfrm>
            <a:off x="461818" y="389141"/>
            <a:ext cx="10972801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/>
            <a:r>
              <a:rPr lang="en-US" dirty="0">
                <a:solidFill>
                  <a:srgbClr val="005DA2"/>
                </a:solidFill>
              </a:rPr>
              <a:t>Question 4 – What kind of pets does David have?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630EC5-C2F0-438C-B4C8-B0A95EC5F43B}"/>
              </a:ext>
            </a:extLst>
          </p:cNvPr>
          <p:cNvSpPr/>
          <p:nvPr/>
        </p:nvSpPr>
        <p:spPr bwMode="gray">
          <a:xfrm>
            <a:off x="2738912" y="2036649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A. Cats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3AA13-2F31-488F-B6E2-A6218460E4F7}"/>
              </a:ext>
            </a:extLst>
          </p:cNvPr>
          <p:cNvSpPr/>
          <p:nvPr/>
        </p:nvSpPr>
        <p:spPr bwMode="gray">
          <a:xfrm>
            <a:off x="2738912" y="3684157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C. 1 Dog &amp; 1 Cat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BFC303-A6D2-41BB-B464-C5891ECF49C2}"/>
              </a:ext>
            </a:extLst>
          </p:cNvPr>
          <p:cNvSpPr/>
          <p:nvPr/>
        </p:nvSpPr>
        <p:spPr bwMode="gray">
          <a:xfrm>
            <a:off x="6862355" y="3681848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D. Iguanas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CB10-B069-484C-83E9-5BC77761ABA0}"/>
              </a:ext>
            </a:extLst>
          </p:cNvPr>
          <p:cNvSpPr/>
          <p:nvPr/>
        </p:nvSpPr>
        <p:spPr bwMode="gray">
          <a:xfrm>
            <a:off x="6862355" y="2037520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B. Dogs</a:t>
            </a:r>
          </a:p>
        </p:txBody>
      </p:sp>
    </p:spTree>
    <p:extLst>
      <p:ext uri="{BB962C8B-B14F-4D97-AF65-F5344CB8AC3E}">
        <p14:creationId xmlns:p14="http://schemas.microsoft.com/office/powerpoint/2010/main" val="252433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47FF-16F3-4B42-9E23-4799C466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191"/>
            <a:ext cx="10972801" cy="1296271"/>
          </a:xfrm>
        </p:spPr>
        <p:txBody>
          <a:bodyPr/>
          <a:lstStyle/>
          <a:p>
            <a:r>
              <a:rPr lang="en-US" dirty="0"/>
              <a:t>Answer – Dogs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More specifically a tricolor beagle and a chocolate lab</a:t>
            </a:r>
          </a:p>
        </p:txBody>
      </p:sp>
      <p:pic>
        <p:nvPicPr>
          <p:cNvPr id="1026" name="Picture 2" descr="Beagle Dog Breed Information and Pictures">
            <a:extLst>
              <a:ext uri="{FF2B5EF4-FFF2-40B4-BE49-F238E27FC236}">
                <a16:creationId xmlns:a16="http://schemas.microsoft.com/office/drawing/2014/main" id="{6B1587D1-FEA2-45D7-B4A0-FFBB62ED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83641"/>
            <a:ext cx="4641779" cy="37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ocolate Labradors have shorter lifespan than rest of the breed - News -  VetCompass - Royal Veterinary College, RVC">
            <a:extLst>
              <a:ext uri="{FF2B5EF4-FFF2-40B4-BE49-F238E27FC236}">
                <a16:creationId xmlns:a16="http://schemas.microsoft.com/office/drawing/2014/main" id="{9C705AFA-D6B2-4AE0-A928-13619D0F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033" y="1683641"/>
            <a:ext cx="5715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76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9372" y="1604127"/>
            <a:ext cx="5306120" cy="42201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VS Health Sans"/>
              </a:rPr>
              <a:t>General Updates</a:t>
            </a:r>
          </a:p>
          <a:p>
            <a:pPr lvl="1"/>
            <a:r>
              <a:rPr lang="en-US" dirty="0"/>
              <a:t>Lynn Atkin</a:t>
            </a:r>
          </a:p>
          <a:p>
            <a:pPr lvl="1"/>
            <a:endParaRPr lang="en-US" dirty="0"/>
          </a:p>
          <a:p>
            <a:pPr lvl="1"/>
            <a:r>
              <a:rPr lang="en-US" sz="1800" b="1" dirty="0"/>
              <a:t>August Birthdays and Work Anniversaries</a:t>
            </a:r>
            <a:endParaRPr lang="en-US" dirty="0"/>
          </a:p>
          <a:p>
            <a:r>
              <a:rPr lang="en-US" dirty="0">
                <a:latin typeface="CVS Health Sans"/>
              </a:rPr>
              <a:t>IAST</a:t>
            </a:r>
          </a:p>
          <a:p>
            <a:pPr lvl="1"/>
            <a:r>
              <a:rPr lang="en-US" dirty="0"/>
              <a:t>Kim Kowalewski</a:t>
            </a:r>
          </a:p>
          <a:p>
            <a:r>
              <a:rPr lang="en-US" dirty="0">
                <a:latin typeface="CVS Health Sans"/>
              </a:rPr>
              <a:t>Open Forum</a:t>
            </a:r>
          </a:p>
          <a:p>
            <a:pPr lvl="1"/>
            <a:r>
              <a:rPr lang="en-US" dirty="0"/>
              <a:t>Team </a:t>
            </a:r>
          </a:p>
          <a:p>
            <a:r>
              <a:rPr lang="en-US" dirty="0">
                <a:latin typeface="CVS Health Sans"/>
              </a:rPr>
              <a:t>Meet and Greet – David Chavez</a:t>
            </a:r>
          </a:p>
          <a:p>
            <a:pPr lvl="1"/>
            <a:r>
              <a:rPr lang="en-US" dirty="0"/>
              <a:t>Team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93B4D84-CEEE-4B06-B1C0-5209DCD30A35}"/>
              </a:ext>
            </a:extLst>
          </p:cNvPr>
          <p:cNvSpPr txBox="1">
            <a:spLocks/>
          </p:cNvSpPr>
          <p:nvPr/>
        </p:nvSpPr>
        <p:spPr bwMode="gray">
          <a:xfrm>
            <a:off x="6154723" y="1604127"/>
            <a:ext cx="5306120" cy="42201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 typeface="Arial"/>
              <a:buNone/>
              <a:defRPr sz="1800" b="1" kern="120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429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207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6858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36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287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065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VS Health Sans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VS Health Sans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VS Health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66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5934A6-A8E6-48D5-8CFB-648342F2DB71}"/>
              </a:ext>
            </a:extLst>
          </p:cNvPr>
          <p:cNvSpPr txBox="1">
            <a:spLocks/>
          </p:cNvSpPr>
          <p:nvPr/>
        </p:nvSpPr>
        <p:spPr>
          <a:xfrm>
            <a:off x="461818" y="389141"/>
            <a:ext cx="10972801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/>
            <a:r>
              <a:rPr lang="en-US" dirty="0">
                <a:solidFill>
                  <a:srgbClr val="005DA2"/>
                </a:solidFill>
              </a:rPr>
              <a:t>Question 5 – What’s David’s favorite meal?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630EC5-C2F0-438C-B4C8-B0A95EC5F43B}"/>
              </a:ext>
            </a:extLst>
          </p:cNvPr>
          <p:cNvSpPr/>
          <p:nvPr/>
        </p:nvSpPr>
        <p:spPr bwMode="gray">
          <a:xfrm>
            <a:off x="2738912" y="2036649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A. BBQ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3AA13-2F31-488F-B6E2-A6218460E4F7}"/>
              </a:ext>
            </a:extLst>
          </p:cNvPr>
          <p:cNvSpPr/>
          <p:nvPr/>
        </p:nvSpPr>
        <p:spPr bwMode="gray">
          <a:xfrm>
            <a:off x="2738912" y="3684157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C. Tacos Al Pastor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BFC303-A6D2-41BB-B464-C5891ECF49C2}"/>
              </a:ext>
            </a:extLst>
          </p:cNvPr>
          <p:cNvSpPr/>
          <p:nvPr/>
        </p:nvSpPr>
        <p:spPr bwMode="gray">
          <a:xfrm>
            <a:off x="6862355" y="3681848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D. Hawaiian Pizza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7CB10-B069-484C-83E9-5BC77761ABA0}"/>
              </a:ext>
            </a:extLst>
          </p:cNvPr>
          <p:cNvSpPr/>
          <p:nvPr/>
        </p:nvSpPr>
        <p:spPr bwMode="gray">
          <a:xfrm>
            <a:off x="6862355" y="2037520"/>
            <a:ext cx="2336800" cy="822960"/>
          </a:xfrm>
          <a:prstGeom prst="roundRect">
            <a:avLst/>
          </a:prstGeom>
          <a:solidFill>
            <a:srgbClr val="005DA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B. Fried Chicken</a:t>
            </a:r>
          </a:p>
        </p:txBody>
      </p:sp>
    </p:spTree>
    <p:extLst>
      <p:ext uri="{BB962C8B-B14F-4D97-AF65-F5344CB8AC3E}">
        <p14:creationId xmlns:p14="http://schemas.microsoft.com/office/powerpoint/2010/main" val="361531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47FF-16F3-4B42-9E23-4799C466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– BBQ and Tacos Al Pastor</a:t>
            </a:r>
          </a:p>
        </p:txBody>
      </p:sp>
      <p:pic>
        <p:nvPicPr>
          <p:cNvPr id="2050" name="Picture 2" descr="Why Does BBQ Meat Taste So Good? | BBQ Cooking Classes">
            <a:extLst>
              <a:ext uri="{FF2B5EF4-FFF2-40B4-BE49-F238E27FC236}">
                <a16:creationId xmlns:a16="http://schemas.microsoft.com/office/drawing/2014/main" id="{1A06FADD-51EF-4981-9FDC-63B80AEF2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78" y="1542473"/>
            <a:ext cx="5154067" cy="38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de Al Pastor Recipe · i am a food blog">
            <a:extLst>
              <a:ext uri="{FF2B5EF4-FFF2-40B4-BE49-F238E27FC236}">
                <a16:creationId xmlns:a16="http://schemas.microsoft.com/office/drawing/2014/main" id="{7EBA2481-D5DD-44A6-B56A-25B4467C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72" y="1542473"/>
            <a:ext cx="5793852" cy="38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8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0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9152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623" y="3022967"/>
            <a:ext cx="7348755" cy="812066"/>
          </a:xfrm>
        </p:spPr>
        <p:txBody>
          <a:bodyPr/>
          <a:lstStyle/>
          <a:p>
            <a:r>
              <a:rPr lang="en-US" dirty="0"/>
              <a:t>General Updates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Lynn Atkin</a:t>
            </a:r>
          </a:p>
        </p:txBody>
      </p:sp>
    </p:spTree>
    <p:extLst>
      <p:ext uri="{BB962C8B-B14F-4D97-AF65-F5344CB8AC3E}">
        <p14:creationId xmlns:p14="http://schemas.microsoft.com/office/powerpoint/2010/main" val="244743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D3EA-9B84-4479-B58E-D330C979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06" y="734201"/>
            <a:ext cx="9665208" cy="71323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Birthdays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FC785-96C5-4030-998E-A54BB8B4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06" y="2316784"/>
            <a:ext cx="3390185" cy="692497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002060"/>
                </a:solidFill>
                <a:ea typeface="+mn-lt"/>
                <a:cs typeface="+mn-lt"/>
              </a:rPr>
              <a:t>Aerozona – 8/14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25415-EAEF-44CA-88F5-B5794D0F5E50}"/>
              </a:ext>
            </a:extLst>
          </p:cNvPr>
          <p:cNvSpPr txBox="1"/>
          <p:nvPr/>
        </p:nvSpPr>
        <p:spPr>
          <a:xfrm>
            <a:off x="8599056" y="2315210"/>
            <a:ext cx="22998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a typeface="+mn-lt"/>
                <a:cs typeface="+mn-lt"/>
              </a:rPr>
              <a:t>Lynn – 8/31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3D07F-EC0D-4BD1-B3B9-A20584F42B64}"/>
              </a:ext>
            </a:extLst>
          </p:cNvPr>
          <p:cNvSpPr txBox="1"/>
          <p:nvPr/>
        </p:nvSpPr>
        <p:spPr>
          <a:xfrm>
            <a:off x="4922982" y="2396749"/>
            <a:ext cx="258618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a typeface="+mn-lt"/>
                <a:cs typeface="+mn-lt"/>
              </a:rPr>
              <a:t>Sol – 8/31</a:t>
            </a:r>
          </a:p>
          <a:p>
            <a:pPr algn="l"/>
            <a:endParaRPr lang="en-US" sz="13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2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776210" y="530352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/>
          <a:p>
            <a:pPr>
              <a:buSzPts val="2600"/>
            </a:pPr>
            <a:r>
              <a:rPr lang="en-US" sz="3200" dirty="0">
                <a:solidFill>
                  <a:schemeClr val="bg1"/>
                </a:solidFill>
              </a:rPr>
              <a:t>Work Anniversaries 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4" name="Google Shape;113;p14">
            <a:extLst>
              <a:ext uri="{FF2B5EF4-FFF2-40B4-BE49-F238E27FC236}">
                <a16:creationId xmlns:a16="http://schemas.microsoft.com/office/drawing/2014/main" id="{DAC801F7-D060-4FDC-BA67-8B335498D04B}"/>
              </a:ext>
            </a:extLst>
          </p:cNvPr>
          <p:cNvSpPr txBox="1">
            <a:spLocks/>
          </p:cNvSpPr>
          <p:nvPr/>
        </p:nvSpPr>
        <p:spPr>
          <a:xfrm>
            <a:off x="3115540" y="4194694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SzPts val="2600"/>
            </a:pPr>
            <a:r>
              <a:rPr lang="en-US" dirty="0">
                <a:solidFill>
                  <a:srgbClr val="002060"/>
                </a:solidFill>
              </a:rPr>
              <a:t>Michael Bavasso – 16 years on 8/22</a:t>
            </a:r>
          </a:p>
        </p:txBody>
      </p:sp>
      <p:sp>
        <p:nvSpPr>
          <p:cNvPr id="5" name="Google Shape;113;p14">
            <a:extLst>
              <a:ext uri="{FF2B5EF4-FFF2-40B4-BE49-F238E27FC236}">
                <a16:creationId xmlns:a16="http://schemas.microsoft.com/office/drawing/2014/main" id="{CBB974A4-BCB5-4BDD-A885-EC399E720FF8}"/>
              </a:ext>
            </a:extLst>
          </p:cNvPr>
          <p:cNvSpPr txBox="1">
            <a:spLocks/>
          </p:cNvSpPr>
          <p:nvPr/>
        </p:nvSpPr>
        <p:spPr>
          <a:xfrm>
            <a:off x="3830262" y="5082309"/>
            <a:ext cx="4531476" cy="514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SzPts val="2600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Congrats on 16 years Michael!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470245" y="493407"/>
            <a:ext cx="8229600" cy="8229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/>
          <a:p>
            <a:pPr>
              <a:buSzPts val="2600"/>
            </a:pPr>
            <a:r>
              <a:rPr lang="en-US" sz="3200" dirty="0">
                <a:solidFill>
                  <a:schemeClr val="bg1"/>
                </a:solidFill>
              </a:rPr>
              <a:t>Certifications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4" name="Google Shape;113;p14">
            <a:extLst>
              <a:ext uri="{FF2B5EF4-FFF2-40B4-BE49-F238E27FC236}">
                <a16:creationId xmlns:a16="http://schemas.microsoft.com/office/drawing/2014/main" id="{DAC801F7-D060-4FDC-BA67-8B335498D04B}"/>
              </a:ext>
            </a:extLst>
          </p:cNvPr>
          <p:cNvSpPr txBox="1">
            <a:spLocks/>
          </p:cNvSpPr>
          <p:nvPr/>
        </p:nvSpPr>
        <p:spPr>
          <a:xfrm>
            <a:off x="470245" y="2471188"/>
            <a:ext cx="5298788" cy="957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91425" bIns="0" rtlCol="0" anchor="t" anchorCtr="0">
            <a:noAutofit/>
          </a:bodyPr>
          <a:lstStyle>
            <a:lvl1pPr lvl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SzPts val="2600"/>
            </a:pPr>
            <a:r>
              <a:rPr lang="en-US" dirty="0">
                <a:solidFill>
                  <a:srgbClr val="002060"/>
                </a:solidFill>
              </a:rPr>
              <a:t>Congrats to Saurabh for passing the CISA exam this month!</a:t>
            </a:r>
          </a:p>
        </p:txBody>
      </p:sp>
    </p:spTree>
    <p:extLst>
      <p:ext uri="{BB962C8B-B14F-4D97-AF65-F5344CB8AC3E}">
        <p14:creationId xmlns:p14="http://schemas.microsoft.com/office/powerpoint/2010/main" val="21929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9152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117" y="3429001"/>
            <a:ext cx="7348755" cy="4563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dirty="0">
                <a:cs typeface="Arial" pitchFamily="34" charset="0"/>
              </a:rPr>
              <a:t>IAST</a:t>
            </a:r>
            <a:br>
              <a:rPr lang="en-US" altLang="en-US" dirty="0">
                <a:cs typeface="Arial" pitchFamily="34" charset="0"/>
              </a:rPr>
            </a:br>
            <a:br>
              <a:rPr lang="en-US" altLang="en-US" dirty="0">
                <a:cs typeface="Arial" pitchFamily="34" charset="0"/>
              </a:rPr>
            </a:br>
            <a:r>
              <a:rPr lang="en-US" altLang="en-US" sz="1600" dirty="0">
                <a:cs typeface="Arial" pitchFamily="34" charset="0"/>
              </a:rPr>
              <a:t>Kim Kowalewski</a:t>
            </a:r>
            <a:br>
              <a:rPr lang="en-US" altLang="en-US" dirty="0">
                <a:latin typeface="Arial" pitchFamily="34" charset="0"/>
                <a:cs typeface="Arial" pitchFamily="34" charset="0"/>
              </a:rPr>
            </a:br>
            <a:endParaRPr lang="en-US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13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9152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116" y="3145873"/>
            <a:ext cx="7382312" cy="662727"/>
          </a:xfrm>
        </p:spPr>
        <p:txBody>
          <a:bodyPr/>
          <a:lstStyle/>
          <a:p>
            <a:r>
              <a:rPr lang="en-US" dirty="0"/>
              <a:t>Open Forum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95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1FB8-1A75-4304-8162-06F2F7DA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for </a:t>
            </a:r>
            <a:r>
              <a:rPr lang="en-US" dirty="0" err="1"/>
              <a:t>AuditBoard</a:t>
            </a:r>
            <a:r>
              <a:rPr lang="en-US" dirty="0"/>
              <a:t> or other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BB278-9D64-4555-AAC9-815812BD7B15}"/>
              </a:ext>
            </a:extLst>
          </p:cNvPr>
          <p:cNvSpPr txBox="1"/>
          <p:nvPr/>
        </p:nvSpPr>
        <p:spPr>
          <a:xfrm>
            <a:off x="731519" y="1497874"/>
            <a:ext cx="520772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Outlook Search Function – Daniel</a:t>
            </a: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r>
              <a:rPr lang="en-US" sz="2400" dirty="0" err="1">
                <a:solidFill>
                  <a:schemeClr val="tx2"/>
                </a:solidFill>
              </a:rPr>
              <a:t>AuditBoard</a:t>
            </a:r>
            <a:r>
              <a:rPr lang="en-US" sz="2400" dirty="0">
                <a:solidFill>
                  <a:schemeClr val="tx2"/>
                </a:solidFill>
              </a:rPr>
              <a:t> -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ABB11-4C1B-4A4D-987E-0F26AF8E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63" y="1126837"/>
            <a:ext cx="5426646" cy="47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69492"/>
      </p:ext>
    </p:extLst>
  </p:cSld>
  <p:clrMapOvr>
    <a:masterClrMapping/>
  </p:clrMapOvr>
</p:sld>
</file>

<file path=ppt/theme/theme1.xml><?xml version="1.0" encoding="utf-8"?>
<a:theme xmlns:a="http://schemas.openxmlformats.org/drawingml/2006/main" name="CVS_Health_PPT_Everyday_Widescreen_Template">
  <a:themeElements>
    <a:clrScheme name="Custom 17">
      <a:dk1>
        <a:srgbClr val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2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CC0000"/>
        </a:solidFill>
        <a:ln>
          <a:noFill/>
          <a:miter lim="800000"/>
        </a:ln>
        <a:effectLst/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3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S_Health_Everyday_Widescreen_Template_01_2021.pptx" id="{5C385F0D-39DD-4748-8307-E551DF2AADF8}" vid="{79957AE9-C03F-4119-811A-6E9EA433A9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53F854F3F8A4A848FC463184F2673" ma:contentTypeVersion="6" ma:contentTypeDescription="Create a new document." ma:contentTypeScope="" ma:versionID="db5e03aa1f7ab32b406bb5bf18be8bdf">
  <xsd:schema xmlns:xsd="http://www.w3.org/2001/XMLSchema" xmlns:xs="http://www.w3.org/2001/XMLSchema" xmlns:p="http://schemas.microsoft.com/office/2006/metadata/properties" xmlns:ns2="f3aac4cb-ba2b-4f39-81d2-673e88dbca3a" xmlns:ns3="44c20e7a-e275-4963-900a-0a3e0cce6933" targetNamespace="http://schemas.microsoft.com/office/2006/metadata/properties" ma:root="true" ma:fieldsID="e495b8b55a5f823862ff0227873efd87" ns2:_="" ns3:_="">
    <xsd:import namespace="f3aac4cb-ba2b-4f39-81d2-673e88dbca3a"/>
    <xsd:import namespace="44c20e7a-e275-4963-900a-0a3e0cce6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ac4cb-ba2b-4f39-81d2-673e88dbca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c20e7a-e275-4963-900a-0a3e0cce6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E68757-2DE7-4520-86E3-1561CAE4A2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7C2941-FB2B-4B46-BEAE-F29D99CF25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F3A7CF-E27D-450E-B569-BC048F4427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aac4cb-ba2b-4f39-81d2-673e88dbca3a"/>
    <ds:schemaRef ds:uri="44c20e7a-e275-4963-900a-0a3e0cce6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5688</TotalTime>
  <Words>314</Words>
  <Application>Microsoft Office PowerPoint</Application>
  <PresentationFormat>Widescreen</PresentationFormat>
  <Paragraphs>89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CVS Health Sans</vt:lpstr>
      <vt:lpstr>CVS Health Sans Medium</vt:lpstr>
      <vt:lpstr>Lucida Grande</vt:lpstr>
      <vt:lpstr>Times New Roman</vt:lpstr>
      <vt:lpstr>CVS_Health_PPT_Everyday_Widescreen_Template</vt:lpstr>
      <vt:lpstr>IT &amp; DA Team Meeting – August</vt:lpstr>
      <vt:lpstr>PowerPoint Presentation</vt:lpstr>
      <vt:lpstr>General Updates  Lynn Atkin</vt:lpstr>
      <vt:lpstr>Birthdays </vt:lpstr>
      <vt:lpstr>Work Anniversaries </vt:lpstr>
      <vt:lpstr>Certifications</vt:lpstr>
      <vt:lpstr>IAST  Kim Kowalewski </vt:lpstr>
      <vt:lpstr>Open Forum</vt:lpstr>
      <vt:lpstr>Tips and Tricks for AuditBoard or other tools</vt:lpstr>
      <vt:lpstr>Monthly Meeting Presenters</vt:lpstr>
      <vt:lpstr>Meet and Greet – David Chavez  Team</vt:lpstr>
      <vt:lpstr>Question 1 – What’s David’s favorite sport?</vt:lpstr>
      <vt:lpstr>Answer - Formula 1</vt:lpstr>
      <vt:lpstr>PowerPoint Presentation</vt:lpstr>
      <vt:lpstr>Answer – Cancun, Mexico</vt:lpstr>
      <vt:lpstr>PowerPoint Presentation</vt:lpstr>
      <vt:lpstr>Answer – Skeet Shooting</vt:lpstr>
      <vt:lpstr>PowerPoint Presentation</vt:lpstr>
      <vt:lpstr>Answer – Dogs  More specifically a tricolor beagle and a chocolate lab</vt:lpstr>
      <vt:lpstr>PowerPoint Presentation</vt:lpstr>
      <vt:lpstr>Answer – BBQ and Tacos Al Pastor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Benner, Daniel</dc:creator>
  <cp:lastModifiedBy>Rodrigues, Daniel A</cp:lastModifiedBy>
  <cp:revision>58</cp:revision>
  <dcterms:created xsi:type="dcterms:W3CDTF">2021-05-17T17:45:50Z</dcterms:created>
  <dcterms:modified xsi:type="dcterms:W3CDTF">2021-08-25T20:42:27Z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7599526-06ca-49cc-9fa9-5307800a949a_Enabled">
    <vt:lpwstr>true</vt:lpwstr>
  </property>
  <property fmtid="{D5CDD505-2E9C-101B-9397-08002B2CF9AE}" pid="3" name="MSIP_Label_67599526-06ca-49cc-9fa9-5307800a949a_SetDate">
    <vt:lpwstr>2021-05-17T17:45:49Z</vt:lpwstr>
  </property>
  <property fmtid="{D5CDD505-2E9C-101B-9397-08002B2CF9AE}" pid="4" name="MSIP_Label_67599526-06ca-49cc-9fa9-5307800a949a_Method">
    <vt:lpwstr>Standard</vt:lpwstr>
  </property>
  <property fmtid="{D5CDD505-2E9C-101B-9397-08002B2CF9AE}" pid="5" name="MSIP_Label_67599526-06ca-49cc-9fa9-5307800a949a_Name">
    <vt:lpwstr>67599526-06ca-49cc-9fa9-5307800a949a</vt:lpwstr>
  </property>
  <property fmtid="{D5CDD505-2E9C-101B-9397-08002B2CF9AE}" pid="6" name="MSIP_Label_67599526-06ca-49cc-9fa9-5307800a949a_SiteId">
    <vt:lpwstr>fabb61b8-3afe-4e75-b934-a47f782b8cd7</vt:lpwstr>
  </property>
  <property fmtid="{D5CDD505-2E9C-101B-9397-08002B2CF9AE}" pid="7" name="MSIP_Label_67599526-06ca-49cc-9fa9-5307800a949a_ActionId">
    <vt:lpwstr>c69c7fa3-98ed-43e9-b0b9-06188ce8696e</vt:lpwstr>
  </property>
  <property fmtid="{D5CDD505-2E9C-101B-9397-08002B2CF9AE}" pid="8" name="MSIP_Label_67599526-06ca-49cc-9fa9-5307800a949a_ContentBits">
    <vt:lpwstr>0</vt:lpwstr>
  </property>
  <property fmtid="{D5CDD505-2E9C-101B-9397-08002B2CF9AE}" pid="9" name="ContentTypeId">
    <vt:lpwstr>0x0101000F253F854F3F8A4A848FC463184F2673</vt:lpwstr>
  </property>
</Properties>
</file>